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9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09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9077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840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31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14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328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502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02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7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8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7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1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607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2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18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48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CBEAF17-776C-4FFE-8B3E-839A45274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33" y="1001587"/>
            <a:ext cx="4677738" cy="176249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57D88B3-54FB-4911-8CE3-4E0FAC3F9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330" y="3009531"/>
            <a:ext cx="7084380" cy="230949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0C8C70C-63AC-4F91-99AA-60CE76FE5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2939" y="842077"/>
            <a:ext cx="2517866" cy="167654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8F7781A-C5C2-458F-9C55-6843B4752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133" y="4664185"/>
            <a:ext cx="2274005" cy="18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4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EA302B44-7D11-4700-8939-213998B8B0CD}"/>
              </a:ext>
            </a:extLst>
          </p:cNvPr>
          <p:cNvSpPr txBox="1"/>
          <p:nvPr/>
        </p:nvSpPr>
        <p:spPr>
          <a:xfrm>
            <a:off x="559293" y="283304"/>
            <a:ext cx="10795247" cy="635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it-IT" sz="1600" b="1" u="sng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 CHI SI RIVOLGE IL NOSTRO SERVIZIO?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it-IT" sz="1600" b="1" u="none" strike="noStrike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it-IT" sz="16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BIOMAR s.r.l.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si rivolge a tutte le aziende chimiche ed ambientali che condividono la nostra filosofia ed, in particolare: 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CARTIERE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CONCERIE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PETTINATURE (trattamento lane)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TRATTAMENTO ACQUE PER IMPIANTI  INDUSTRIALI E CIVILI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RECUPERO E RICICLAGGIO PLASTICA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PRODOTTI CHIMICI PER L’EDILIZIA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INDUSTRIA GALVANICA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					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BIOGAS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				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FERTILIZZANTI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PANNELLI TRUCIOLARI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	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GESSI DA DEFECAZIONE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D6F6DC6-264B-4FBC-8F05-793AE070C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613" y="4543008"/>
            <a:ext cx="2905125" cy="15716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99CA4B7-57E7-4083-8B42-D09D75967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0634" y="220181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566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EC1DBBE-7981-411B-961C-3F79137F950E}"/>
              </a:ext>
            </a:extLst>
          </p:cNvPr>
          <p:cNvSpPr/>
          <p:nvPr/>
        </p:nvSpPr>
        <p:spPr>
          <a:xfrm>
            <a:off x="1242618" y="1404866"/>
            <a:ext cx="4234903" cy="1015663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it-IT" sz="6000" b="1" dirty="0">
                <a:ln w="1270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Contatti</a:t>
            </a:r>
            <a:r>
              <a:rPr lang="it-IT" sz="5400" b="1" dirty="0">
                <a:ln w="12700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endParaRPr lang="it-IT" sz="5400" b="1" cap="none" spc="0" dirty="0">
              <a:ln w="12700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F6A679A-FE26-4CF0-A913-B8FD28AEDCE2}"/>
              </a:ext>
            </a:extLst>
          </p:cNvPr>
          <p:cNvSpPr txBox="1"/>
          <p:nvPr/>
        </p:nvSpPr>
        <p:spPr>
          <a:xfrm>
            <a:off x="1242619" y="2760955"/>
            <a:ext cx="8478430" cy="1200329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>
                <a:latin typeface="Arial" panose="020B0604020202020204" pitchFamily="34" charset="0"/>
                <a:cs typeface="Arial" panose="020B0604020202020204" pitchFamily="34" charset="0"/>
              </a:rPr>
              <a:t>Ufficio Commerciale: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030 - 9039260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Amministrativo: 0371 - 689017</a:t>
            </a:r>
          </a:p>
          <a:p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82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EF81507F-56A1-4624-87BA-D6AF8E54FE3D}"/>
              </a:ext>
            </a:extLst>
          </p:cNvPr>
          <p:cNvSpPr txBox="1"/>
          <p:nvPr/>
        </p:nvSpPr>
        <p:spPr>
          <a:xfrm>
            <a:off x="78994" y="936372"/>
            <a:ext cx="5137952" cy="769441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CHI SIAMO</a:t>
            </a:r>
            <a:endParaRPr lang="it-IT" sz="4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9214716-D049-4D72-A9F9-382B46147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411" y="1062989"/>
            <a:ext cx="5641185" cy="5041625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BD87D91-AD13-483D-939F-DA49E38023EF}"/>
              </a:ext>
            </a:extLst>
          </p:cNvPr>
          <p:cNvSpPr txBox="1"/>
          <p:nvPr/>
        </p:nvSpPr>
        <p:spPr>
          <a:xfrm>
            <a:off x="78994" y="2360513"/>
            <a:ext cx="6094520" cy="37441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600" b="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BIOMAR </a:t>
            </a:r>
            <a:r>
              <a:rPr lang="it-IT" sz="1600" b="0" kern="15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Srl</a:t>
            </a:r>
            <a:r>
              <a:rPr lang="it-IT" sz="16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è una delle società del GRUPPO MARCHI INDUSTRIALE; opera nell'ambito della produzione, formulazione e commercializzazione sul territorio nazionale di prodotti chimici specifici per il settore del trattamento acque.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431800" indent="-431800">
              <a:lnSpc>
                <a:spcPct val="115000"/>
              </a:lnSpc>
              <a:spcAft>
                <a:spcPts val="700"/>
              </a:spcAft>
            </a:pPr>
            <a:r>
              <a:rPr lang="it-IT" sz="1600" kern="150" dirty="0">
                <a:solidFill>
                  <a:srgbClr val="333333"/>
                </a:solidFill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L’azienda è d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islocata sul territorio con tre sedi operative. 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700"/>
              </a:spcAft>
            </a:pPr>
            <a:r>
              <a:rPr lang="it-IT" sz="16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700"/>
              </a:spcAft>
            </a:pPr>
            <a:r>
              <a:rPr lang="it-IT" sz="16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BIOMAR s.r.l. 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ha come </a:t>
            </a:r>
            <a:r>
              <a:rPr lang="it-IT" sz="16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FILOSOFIA 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quella della </a:t>
            </a:r>
            <a:r>
              <a:rPr lang="it-IT" sz="16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CIRCULARY ECONOMY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implementando processi di produzione al fine di riutilizzare e </a:t>
            </a:r>
            <a:r>
              <a:rPr lang="it-IT" sz="1600" kern="150" dirty="0">
                <a:solidFill>
                  <a:srgbClr val="333333"/>
                </a:solidFill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valorizzare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le diverse matrici di </a:t>
            </a:r>
            <a:r>
              <a:rPr lang="it-IT" sz="1600" kern="150" dirty="0">
                <a:solidFill>
                  <a:srgbClr val="333333"/>
                </a:solidFill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rifiuti e/o prodotti </a:t>
            </a: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contribuendo,  concretamente al contenimento delle problematiche ambientali e determinando significativi ritorni diretti ed indiretti sull'impatto ambientale globale.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32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DCE31C6-F2F0-4F0A-A553-E7129FD61EC6}"/>
              </a:ext>
            </a:extLst>
          </p:cNvPr>
          <p:cNvSpPr txBox="1"/>
          <p:nvPr/>
        </p:nvSpPr>
        <p:spPr>
          <a:xfrm>
            <a:off x="612559" y="2480074"/>
            <a:ext cx="10129422" cy="4073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700"/>
              </a:spcAft>
            </a:pP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Gli </a:t>
            </a:r>
            <a:r>
              <a:rPr lang="it-IT" sz="18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OBIETTIVI</a:t>
            </a: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di </a:t>
            </a:r>
            <a:r>
              <a:rPr lang="it-IT" sz="18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BIOMAR s.r.l. </a:t>
            </a: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sono quelli di</a:t>
            </a:r>
            <a:endParaRPr lang="it-IT" sz="32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700"/>
              </a:spcAft>
            </a:pP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32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700"/>
              </a:spcAft>
              <a:buClr>
                <a:srgbClr val="2A6099"/>
              </a:buClr>
              <a:buFont typeface="Arial" panose="020B0604020202020204" pitchFamily="34" charset="0"/>
              <a:buChar char="➢"/>
            </a:pP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OpenSymbol"/>
                <a:cs typeface="Arial" panose="020B0604020202020204" pitchFamily="34" charset="0"/>
              </a:rPr>
              <a:t>Prevenire l’inquinamento in tutte le sue forme</a:t>
            </a:r>
            <a:endParaRPr lang="it-IT" sz="3200" kern="150" dirty="0">
              <a:effectLst/>
              <a:latin typeface="Arial" panose="020B0604020202020204" pitchFamily="34" charset="0"/>
              <a:ea typeface="OpenSymbol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700"/>
              </a:spcAft>
              <a:buClr>
                <a:srgbClr val="2A6099"/>
              </a:buClr>
              <a:buFont typeface="Arial" panose="020B0604020202020204" pitchFamily="34" charset="0"/>
              <a:buChar char="➢"/>
            </a:pP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OpenSymbol"/>
                <a:cs typeface="Arial" panose="020B0604020202020204" pitchFamily="34" charset="0"/>
              </a:rPr>
              <a:t>Assistere il cliente per consentirgli di affrontare tutti gli adempimenti di legge</a:t>
            </a:r>
            <a:endParaRPr lang="it-IT" sz="3200" kern="150" dirty="0">
              <a:effectLst/>
              <a:latin typeface="Arial" panose="020B0604020202020204" pitchFamily="34" charset="0"/>
              <a:ea typeface="OpenSymbol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700"/>
              </a:spcAft>
              <a:buClr>
                <a:srgbClr val="2A6099"/>
              </a:buClr>
              <a:buFont typeface="Arial" panose="020B0604020202020204" pitchFamily="34" charset="0"/>
              <a:buChar char="➢"/>
            </a:pP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OpenSymbol"/>
                <a:cs typeface="Arial" panose="020B0604020202020204" pitchFamily="34" charset="0"/>
              </a:rPr>
              <a:t>Il risparmio concreto valutando anche i costi di gestione negli anni futuri</a:t>
            </a:r>
            <a:endParaRPr lang="it-IT" sz="3200" kern="150" dirty="0">
              <a:effectLst/>
              <a:latin typeface="Arial" panose="020B0604020202020204" pitchFamily="34" charset="0"/>
              <a:ea typeface="OpenSymbol"/>
              <a:cs typeface="Arial" panose="020B0604020202020204" pitchFamily="34" charset="0"/>
            </a:endParaRPr>
          </a:p>
          <a:p>
            <a:pPr marL="431800" algn="just">
              <a:lnSpc>
                <a:spcPct val="115000"/>
              </a:lnSpc>
              <a:spcAft>
                <a:spcPts val="700"/>
              </a:spcAft>
            </a:pPr>
            <a:r>
              <a:rPr lang="it-IT" sz="16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32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700"/>
              </a:spcAft>
            </a:pP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Accordi commerciali di distribuzione con Aziende partner, permettono di garantire la copertura a livello nazionale del mercato, mantenendo, al contempo, una diretta supervisione applicativa e qualitativa, con la possibilità, quindi,  di poter offrire all'Utenza interessata, il programma di intervento </a:t>
            </a:r>
            <a:r>
              <a:rPr lang="it-IT" sz="1800" b="1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"mirato all'esigenza specifica",</a:t>
            </a:r>
            <a:r>
              <a:rPr lang="it-IT" sz="1800" kern="15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secondo un'ottica di ottimale resa tecnica, affidabilità e competitività economica.</a:t>
            </a:r>
            <a:endParaRPr lang="it-IT" sz="32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3FA8AE6-F6AC-4B53-9058-B30824510377}"/>
              </a:ext>
            </a:extLst>
          </p:cNvPr>
          <p:cNvSpPr/>
          <p:nvPr/>
        </p:nvSpPr>
        <p:spPr>
          <a:xfrm>
            <a:off x="612559" y="822920"/>
            <a:ext cx="5548314" cy="769441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 NOSTRI OBIETTIVI</a:t>
            </a:r>
            <a:endParaRPr lang="it-IT" sz="4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7230201-9010-487C-8414-216C7BFE9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0968" y="304247"/>
            <a:ext cx="2941013" cy="196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1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1FFF620-B554-44FB-BA4A-81623614AC29}"/>
              </a:ext>
            </a:extLst>
          </p:cNvPr>
          <p:cNvSpPr/>
          <p:nvPr/>
        </p:nvSpPr>
        <p:spPr>
          <a:xfrm>
            <a:off x="6528021" y="359723"/>
            <a:ext cx="4959178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COSA FACCIAMO</a:t>
            </a:r>
            <a:endParaRPr lang="it-IT" sz="4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8178FB2-40BD-480E-AB43-1DFF9A403F31}"/>
              </a:ext>
            </a:extLst>
          </p:cNvPr>
          <p:cNvSpPr txBox="1"/>
          <p:nvPr/>
        </p:nvSpPr>
        <p:spPr>
          <a:xfrm>
            <a:off x="240806" y="1435352"/>
            <a:ext cx="4623047" cy="4247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RECUPERO E VALORIZZAZIONE RIFIUTI INDUSTRIALI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AIA  autorizzazione atto dirigenziale n° 1725/2020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Valutazione e consulenza per il recupero di rifiuti riutilizzabili per la produzione di matrici utilizzabili nei vari settori industriali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Intermediazione Smaltimento Rifiuti – Categoria 8C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3CA7A75-A0F4-4602-9C58-C847BB1A916C}"/>
              </a:ext>
            </a:extLst>
          </p:cNvPr>
          <p:cNvSpPr txBox="1"/>
          <p:nvPr/>
        </p:nvSpPr>
        <p:spPr>
          <a:xfrm>
            <a:off x="5392679" y="1435352"/>
            <a:ext cx="6094520" cy="46782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PRODUZIONE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POLICLORURO DI ALLUMINIO - PAC 18%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PAC 10% ad alta basicità (Potabilizzazione)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CLORURO DI ALLUMINIO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SOLFATO DI ALLUMINIO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ALLUMINATO SODICO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CLORURO FERROSO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SOLFATO FERROSO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CLORURO FERRICO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SOLFATO FERRICO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MISTO INORGANICO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Ferro+alluminio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cloro-solfato alluminio)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SOLFATO D’AMMONIO (Liquido e in cristalli)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PRODOTTI A BASE CARBONIO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MISCELE A BASE AZOTO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MISCELE A BASE FOSFORO</a:t>
            </a: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68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1FFF620-B554-44FB-BA4A-81623614AC29}"/>
              </a:ext>
            </a:extLst>
          </p:cNvPr>
          <p:cNvSpPr/>
          <p:nvPr/>
        </p:nvSpPr>
        <p:spPr>
          <a:xfrm>
            <a:off x="6151723" y="419443"/>
            <a:ext cx="4959179" cy="7694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COSA FACCIAMO</a:t>
            </a:r>
            <a:endParaRPr lang="it-IT" sz="4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125539E-FE4A-4567-820B-A86186492A86}"/>
              </a:ext>
            </a:extLst>
          </p:cNvPr>
          <p:cNvSpPr txBox="1"/>
          <p:nvPr/>
        </p:nvSpPr>
        <p:spPr>
          <a:xfrm>
            <a:off x="685800" y="2228671"/>
            <a:ext cx="6094520" cy="40626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ALTRI PRODOTTI DISPONIBILI: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ACIDO FOSFORICO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SODIO SILICATO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SODIO IPOCLORITO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SODA CAUSTICA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ACQUA OSSIGENATA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ACIDO ACETICO (da recupero)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METANOLO (da recupero)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DECOLORANTI PER L’INDUSTRIA TESSILE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PRODOTTI PER BIOGAS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FERTILIZZANTI PER AGRICOLTURA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PRODOTTI CHIMICI PER L’EDILIZIA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157F205-3C56-40AA-974F-8F4925688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27" y="2228671"/>
            <a:ext cx="2709570" cy="198261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F66B7832-76E6-44CE-9978-850FDF27F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27" y="4492102"/>
            <a:ext cx="2709570" cy="179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14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4043EA5-15C4-4D7B-A9AE-2019CCBF18BB}"/>
              </a:ext>
            </a:extLst>
          </p:cNvPr>
          <p:cNvSpPr/>
          <p:nvPr/>
        </p:nvSpPr>
        <p:spPr>
          <a:xfrm>
            <a:off x="7305664" y="643917"/>
            <a:ext cx="3791423" cy="769441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4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DOVE SIAMO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2E17D95-00D2-46FC-96C4-6887B01C18DD}"/>
              </a:ext>
            </a:extLst>
          </p:cNvPr>
          <p:cNvSpPr txBox="1"/>
          <p:nvPr/>
        </p:nvSpPr>
        <p:spPr>
          <a:xfrm>
            <a:off x="614778" y="2160310"/>
            <a:ext cx="10482309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Le attività di BIOMAR s.r.l. si dividono su tre siti:</a:t>
            </a:r>
          </a:p>
          <a:p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Galgagnano – Lodi			             Produzione e Amministrazione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Leno – Brescia 				             Produzione – Laboratorio QC e Uffici Commerciali	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Tavazzano con Villavesco - Lodi	      Produzione e Laboratorio QC</a:t>
            </a:r>
          </a:p>
          <a:p>
            <a:endParaRPr lang="it-IT" dirty="0"/>
          </a:p>
          <a:p>
            <a:r>
              <a:rPr lang="it-IT" dirty="0"/>
              <a:t>Gli stabilimenti si differenziano in relazione alle diverse produzioni, ma tutti si basano su processi che prevedono l’utilizzo di materie prime consolidate e/o con materie prime alternative nel rispetto del più alto standard qualitativo e di efficienza dei prodotti finali.</a:t>
            </a:r>
          </a:p>
        </p:txBody>
      </p:sp>
    </p:spTree>
    <p:extLst>
      <p:ext uri="{BB962C8B-B14F-4D97-AF65-F5344CB8AC3E}">
        <p14:creationId xmlns:p14="http://schemas.microsoft.com/office/powerpoint/2010/main" val="1901284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E014611-6ACE-498C-9F33-68EDD5A1D0A4}"/>
              </a:ext>
            </a:extLst>
          </p:cNvPr>
          <p:cNvSpPr txBox="1"/>
          <p:nvPr/>
        </p:nvSpPr>
        <p:spPr>
          <a:xfrm>
            <a:off x="6729644" y="670402"/>
            <a:ext cx="4341180" cy="52322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SEDE DI GALGAGNANO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4CFF81F-79D8-4E7F-82C8-E874BB3215D3}"/>
              </a:ext>
            </a:extLst>
          </p:cNvPr>
          <p:cNvSpPr txBox="1"/>
          <p:nvPr/>
        </p:nvSpPr>
        <p:spPr>
          <a:xfrm>
            <a:off x="1121175" y="1678671"/>
            <a:ext cx="9949649" cy="4247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800" kern="150" dirty="0">
                <a:effectLst/>
                <a:latin typeface="Liberation Serif"/>
                <a:ea typeface="NSimSun" panose="02010609030101010101" pitchFamily="49" charset="-122"/>
                <a:cs typeface="Arial" panose="020B0604020202020204" pitchFamily="34" charset="0"/>
              </a:rPr>
              <a:t>I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n questo sito vengono formulati e miscelati prodotti destinati ai mercati del trattamento acque, e non solo, a base di :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AZOTO (sia ammoniacale che ureico)</a:t>
            </a:r>
            <a:endParaRPr lang="it-IT" sz="2800" b="1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2800" b="1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FOSFORO</a:t>
            </a:r>
          </a:p>
          <a:p>
            <a:endParaRPr lang="it-IT" kern="150" dirty="0"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u="sng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Settori di utilizzo</a:t>
            </a:r>
            <a:r>
              <a:rPr lang="it-IT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: Impianti biologici CNP, Fertilizzanti, Produzione pannelli truciolari, Impianti biogas </a:t>
            </a:r>
          </a:p>
          <a:p>
            <a:endParaRPr lang="it-IT" kern="150" dirty="0"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Formulazione su richies</a:t>
            </a:r>
            <a:r>
              <a:rPr lang="it-IT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ta di miscele a diversa concentrazione </a:t>
            </a:r>
            <a:endParaRPr lang="it-IT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NON si trattano fanghi e/o rifiuti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In questa sede vengono anche svolte tutte le attività di Amministrazione.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477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023B1E4F-768E-4D96-A7E5-8ED3B6C7B28E}"/>
              </a:ext>
            </a:extLst>
          </p:cNvPr>
          <p:cNvSpPr txBox="1"/>
          <p:nvPr/>
        </p:nvSpPr>
        <p:spPr>
          <a:xfrm>
            <a:off x="6880194" y="623229"/>
            <a:ext cx="4438835" cy="52322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SEDE DI TAVAZZANO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0F5335C-32BF-4F27-ACA2-83531B0E266B}"/>
              </a:ext>
            </a:extLst>
          </p:cNvPr>
          <p:cNvSpPr txBox="1"/>
          <p:nvPr/>
        </p:nvSpPr>
        <p:spPr>
          <a:xfrm>
            <a:off x="597023" y="1406824"/>
            <a:ext cx="10722006" cy="5109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In questo sito produttivo, si svolgono le attività di recupero di rifiuti, solidi e liquidi, contenenti Alluminio.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 fanghi solidi, vengono utilizzati per la produzione di :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Cloruro di Alluminio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Solfato di Alluminio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Alluminato Sodico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Partendo invece da materie prime di sintesi, si produce</a:t>
            </a: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</a:t>
            </a:r>
            <a:r>
              <a:rPr lang="it-IT" sz="1800" b="1" kern="150" dirty="0" err="1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Policloruro</a:t>
            </a: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di Alluminio - PAC</a:t>
            </a:r>
            <a:r>
              <a:rPr lang="it-IT" b="1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.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 </a:t>
            </a:r>
            <a:endParaRPr lang="it-IT" sz="2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Tutte le sostanze in ingresso ed i prodotti in uscita, vengono controllati dal </a:t>
            </a: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LABORATORIO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dove, oltre al controllo qualità, si svolgono anche attività di </a:t>
            </a: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Ricerca e Sviluppo 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di prodotti CUSTOMER ORIENTED verso le esigenze del cliente sfruttando le peculiari caratteristiche di diversi coagulanti e flocculanti con l’obiettivo di soddisfare le problematiche/esigenze dei nostri clienti.</a:t>
            </a:r>
          </a:p>
          <a:p>
            <a:endParaRPr lang="it-IT" sz="18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 eseguono anche </a:t>
            </a:r>
            <a:r>
              <a:rPr lang="it-IT" sz="18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miscele organiche miste tra PAC e le poliammine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; che portano in certi casi</a:t>
            </a:r>
            <a:r>
              <a:rPr lang="it-IT" sz="2800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</a:t>
            </a:r>
            <a:r>
              <a:rPr lang="it-IT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 s</a:t>
            </a:r>
            <a:r>
              <a:rPr lang="it-IT" sz="18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ostituire i classici coagulanti inorganici con un incremento di resa fino al 400 % e conseguenti risparmi di gestione, minori quantità di viaggi, sempre con un occhio all’ambiente.</a:t>
            </a:r>
          </a:p>
          <a:p>
            <a:endParaRPr lang="it-IT" sz="2800" kern="150" dirty="0">
              <a:effectLst/>
              <a:latin typeface="Liberation Serif"/>
              <a:ea typeface="NSimSun" panose="02010609030101010101" pitchFamily="49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49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25FFC7CB-715A-4E7D-B75F-792E5B3E40CD}"/>
              </a:ext>
            </a:extLst>
          </p:cNvPr>
          <p:cNvSpPr txBox="1"/>
          <p:nvPr/>
        </p:nvSpPr>
        <p:spPr>
          <a:xfrm>
            <a:off x="7954391" y="263655"/>
            <a:ext cx="3649463" cy="52322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2800" b="1" kern="150" dirty="0">
                <a:effectLst/>
                <a:latin typeface="Liberation Serif"/>
                <a:ea typeface="NSimSun" panose="02010609030101010101" pitchFamily="49" charset="-122"/>
                <a:cs typeface="Arial" panose="020B0604020202020204" pitchFamily="34" charset="0"/>
              </a:rPr>
              <a:t>      </a:t>
            </a:r>
            <a:r>
              <a:rPr lang="it-IT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SEDE DI LENO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C68C51D-E848-4646-92C3-5901731A17AB}"/>
              </a:ext>
            </a:extLst>
          </p:cNvPr>
          <p:cNvSpPr txBox="1"/>
          <p:nvPr/>
        </p:nvSpPr>
        <p:spPr>
          <a:xfrm>
            <a:off x="588145" y="1005642"/>
            <a:ext cx="11015710" cy="5755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In questo sito produttivo, si svolgono le attività di recupero di rifiuti, solidi e liquidi, contenenti Ferro e </a:t>
            </a:r>
            <a:r>
              <a:rPr lang="it-IT" sz="1600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altre matrici </a:t>
            </a: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che</a:t>
            </a:r>
            <a:r>
              <a:rPr lang="it-IT" sz="1600" kern="150" dirty="0"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 </a:t>
            </a: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vengono utilizzati per la produzione di :</a:t>
            </a: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Cloruro Ferrico e Ferroso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Solfato Ferrico e Ferroso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Sali di Alluminio</a:t>
            </a: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Acido Solforico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Acido Cloridrico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Soda Caustica</a:t>
            </a: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Nutrienti per riequilibrare Carbonio – Azoto e Fosforo (CNP)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Fonti di carbonio per favorire la Denitrificazione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Fonti di Carbonio per impianti Biogas</a:t>
            </a: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Solfato di Ammonio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Fosfato di Ammonio</a:t>
            </a: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</a:p>
          <a:p>
            <a:r>
              <a:rPr lang="it-IT" sz="1600" b="1" u="none" strike="noStrike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Anche in questa sede, come in quella di Tavazzano, tutte le sostanze in ingresso ed i prodotti in uscita, vengono controllati dal </a:t>
            </a:r>
            <a:r>
              <a:rPr lang="it-IT" sz="1600" b="1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LABORATORIO controllo qualità.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b="1" u="none" strike="noStrike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 </a:t>
            </a:r>
            <a:endParaRPr lang="it-IT" sz="1600" kern="150" dirty="0">
              <a:effectLst/>
              <a:latin typeface="Arial" panose="020B0604020202020204" pitchFamily="34" charset="0"/>
              <a:ea typeface="NSimSun" panose="02010609030101010101" pitchFamily="49" charset="-122"/>
              <a:cs typeface="Arial" panose="020B0604020202020204" pitchFamily="34" charset="0"/>
            </a:endParaRPr>
          </a:p>
          <a:p>
            <a:r>
              <a:rPr lang="it-IT" sz="1600" kern="150" dirty="0">
                <a:effectLst/>
                <a:latin typeface="Arial" panose="020B0604020202020204" pitchFamily="34" charset="0"/>
                <a:ea typeface="NSimSun" panose="02010609030101010101" pitchFamily="49" charset="-122"/>
                <a:cs typeface="Arial" panose="020B0604020202020204" pitchFamily="34" charset="0"/>
              </a:rPr>
              <a:t>Qui è presente il fulcro della nostra attività, con la presenza dell’ufficio logistico – commerciale.</a:t>
            </a:r>
          </a:p>
        </p:txBody>
      </p:sp>
    </p:spTree>
    <p:extLst>
      <p:ext uri="{BB962C8B-B14F-4D97-AF65-F5344CB8AC3E}">
        <p14:creationId xmlns:p14="http://schemas.microsoft.com/office/powerpoint/2010/main" val="1032768279"/>
      </p:ext>
    </p:extLst>
  </p:cSld>
  <p:clrMapOvr>
    <a:masterClrMapping/>
  </p:clrMapOvr>
</p:sld>
</file>

<file path=ppt/theme/theme1.xml><?xml version="1.0" encoding="utf-8"?>
<a:theme xmlns:a="http://schemas.openxmlformats.org/drawingml/2006/main" name="Goccia">
  <a:themeElements>
    <a:clrScheme name="Blu verde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Gocci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cci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TM04033925[[fn=Goccia]]</Template>
  <TotalTime>320</TotalTime>
  <Words>941</Words>
  <Application>Microsoft Macintosh PowerPoint</Application>
  <PresentationFormat>Widescreen</PresentationFormat>
  <Paragraphs>138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Liberation Serif</vt:lpstr>
      <vt:lpstr>Tw Cen MT</vt:lpstr>
      <vt:lpstr>Goccia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nd nd</dc:creator>
  <cp:lastModifiedBy>Alessio Tavino</cp:lastModifiedBy>
  <cp:revision>33</cp:revision>
  <dcterms:created xsi:type="dcterms:W3CDTF">2020-10-09T13:47:30Z</dcterms:created>
  <dcterms:modified xsi:type="dcterms:W3CDTF">2021-05-13T09:51:52Z</dcterms:modified>
</cp:coreProperties>
</file>